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529" autoAdjust="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F7C09AE-9F87-49F7-B88D-35E734722633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4421BCF-6EAD-4EF4-B984-AF7B144998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88B96-85C9-4547-8D95-EC8B12E9AA14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A9901-1A30-4831-95E5-157E69822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4A5B4-A7C3-4867-B276-FBEF9A31E809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F7655-9985-407D-9DC1-041A859119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1841F-DF72-47C2-A5A7-29E6E877FA0D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CB546-5D20-4BCE-B0FA-889BB2E79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742F6-B473-4F45-A27C-EEC9771EA9E2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8080F-8343-4E32-B953-748D2DC87D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44BD5-B50B-4098-A9EB-3677A3F67309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AC991-C299-48BE-B1E7-D291131AC4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EA651-1866-41C1-8A37-1E5A132E9917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B8A58-EA74-41F4-8738-549B4D3E1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87EC7-85FD-4D61-80BA-C8EFED2B4F62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B06F2-7319-4CCE-82FA-327DEE59D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CBFDE-C400-4D34-856A-3C2463520A98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A683B-3A55-4D39-B851-736508BFFA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75F10-255B-4B93-A77E-7717D77BCF77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24BEA-EC81-4F34-8831-754EB1A4A7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4D3B9-CC59-458B-B6FD-C6A5E3750612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A1331-07BD-4318-B2AE-2A234A7672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8D172-8ED4-4480-99D8-1A9BAF413A21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F47DB-F953-464C-9327-EA4B667FDD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390CF8-E03F-4756-8EFA-E996D9BA713D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E5ED66-96D6-4621-8C8B-F805E60C83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43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8229600" cy="1828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Infrared controlled Antenna Micro-Positioning system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4724400" y="2819400"/>
            <a:ext cx="3962400" cy="1752600"/>
          </a:xfrm>
        </p:spPr>
        <p:txBody>
          <a:bodyPr/>
          <a:lstStyle/>
          <a:p>
            <a:pPr algn="l" eaLnBrk="1" hangingPunct="1">
              <a:buFont typeface="Arial" charset="0"/>
              <a:buChar char="•"/>
            </a:pPr>
            <a:r>
              <a:rPr lang="en-US" sz="2000" smtClean="0"/>
              <a:t>Josh Anderson</a:t>
            </a:r>
          </a:p>
          <a:p>
            <a:pPr algn="l" eaLnBrk="1" hangingPunct="1">
              <a:buFont typeface="Arial" charset="0"/>
              <a:buChar char="•"/>
            </a:pPr>
            <a:r>
              <a:rPr lang="en-US" sz="2000" smtClean="0"/>
              <a:t>Dan Hanson</a:t>
            </a:r>
          </a:p>
          <a:p>
            <a:pPr algn="l" eaLnBrk="1" hangingPunct="1">
              <a:buFont typeface="Arial" charset="0"/>
              <a:buChar char="•"/>
            </a:pPr>
            <a:r>
              <a:rPr lang="en-US" sz="2000" smtClean="0"/>
              <a:t>Jed Meyer</a:t>
            </a:r>
          </a:p>
          <a:p>
            <a:pPr algn="l" eaLnBrk="1" hangingPunct="1">
              <a:buFont typeface="Arial" charset="0"/>
              <a:buChar char="•"/>
            </a:pPr>
            <a:r>
              <a:rPr lang="en-US" sz="2000" smtClean="0"/>
              <a:t>Michael Weisz</a:t>
            </a:r>
          </a:p>
          <a:p>
            <a:pPr eaLnBrk="1" hangingPunct="1">
              <a:buFont typeface="Arial" charset="0"/>
              <a:buChar char="•"/>
            </a:pPr>
            <a:endParaRPr lang="en-US" smtClean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038600" y="2362200"/>
            <a:ext cx="533400" cy="22098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itchFamily="34" charset="0"/>
              <a:buChar char="•"/>
              <a:defRPr/>
            </a:pPr>
            <a:endParaRPr lang="en-US" sz="2800" dirty="0"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5500" dirty="0">
                <a:latin typeface="+mn-lt"/>
              </a:rPr>
              <a:t>{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981200" y="3505200"/>
            <a:ext cx="1905000" cy="6096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800" dirty="0">
                <a:latin typeface="+mn-lt"/>
              </a:rPr>
              <a:t>Group 4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0" y="5334000"/>
            <a:ext cx="9144000" cy="685800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endParaRPr lang="en-US" sz="2800" dirty="0"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3300" dirty="0">
                <a:latin typeface="+mn-lt"/>
              </a:rPr>
              <a:t>Advisor:  Dr. Benjamin Braaten		Client:  NDSU ECE Department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14400"/>
            <a:ext cx="878333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124200"/>
            <a:ext cx="7772400" cy="685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Testing and evaluation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1295400"/>
            <a:ext cx="7772400" cy="5029200"/>
          </a:xfrm>
          <a:prstGeom prst="rect">
            <a:avLst/>
          </a:prstGeo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1295400"/>
            <a:ext cx="7772400" cy="5029200"/>
          </a:xfrm>
          <a:prstGeom prst="rect">
            <a:avLst/>
          </a:prstGeo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685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Problems Encountered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1295400"/>
            <a:ext cx="7772400" cy="5029200"/>
          </a:xfrm>
          <a:prstGeom prst="rect">
            <a:avLst/>
          </a:prstGeo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609600"/>
            <a:ext cx="7315200" cy="685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Pololu</a:t>
            </a:r>
            <a:r>
              <a:rPr lang="en-US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Control Protocol</a:t>
            </a:r>
            <a:endParaRPr lang="en-US" sz="32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1295400" y="1981200"/>
            <a:ext cx="6477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/>
              <a:t>Controller “Likes” +12V to -12V RS-232 data. TTL level data is unusable with the Pololu protocol</a:t>
            </a:r>
          </a:p>
          <a:p>
            <a:pPr lvl="1">
              <a:buFont typeface="Arial" charset="0"/>
              <a:buChar char="•"/>
            </a:pPr>
            <a:r>
              <a:rPr lang="en-US" sz="2400"/>
              <a:t>Overcome by:</a:t>
            </a:r>
          </a:p>
          <a:p>
            <a:pPr lvl="2">
              <a:buFont typeface="Arial" charset="0"/>
              <a:buChar char="•"/>
            </a:pPr>
            <a:r>
              <a:rPr lang="en-US" sz="2400"/>
              <a:t>Using MAX232A converts TTL to RS-232</a:t>
            </a:r>
          </a:p>
          <a:p>
            <a:pPr>
              <a:buFont typeface="Arial" charset="0"/>
              <a:buChar char="•"/>
            </a:pPr>
            <a:r>
              <a:rPr lang="en-US" sz="2400"/>
              <a:t>Accidently re-writing over servo numbers on controller</a:t>
            </a:r>
          </a:p>
          <a:p>
            <a:pPr>
              <a:buFont typeface="Arial" charset="0"/>
              <a:buChar char="•"/>
            </a:pPr>
            <a:endParaRPr lang="en-US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609600"/>
            <a:ext cx="70104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Data transmission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1143000" y="1219200"/>
            <a:ext cx="6858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/>
              <a:t>Much noise on IR band</a:t>
            </a:r>
          </a:p>
          <a:p>
            <a:pPr>
              <a:buFont typeface="Arial" charset="0"/>
              <a:buChar char="•"/>
            </a:pPr>
            <a:r>
              <a:rPr lang="en-US" sz="2400"/>
              <a:t>PIC receives data but not the right data and no in the right order</a:t>
            </a:r>
          </a:p>
          <a:p>
            <a:pPr lvl="1">
              <a:buFont typeface="Arial" charset="0"/>
              <a:buChar char="•"/>
            </a:pPr>
            <a:r>
              <a:rPr lang="en-US" sz="2400"/>
              <a:t>Over come by:</a:t>
            </a:r>
          </a:p>
          <a:p>
            <a:pPr lvl="2">
              <a:buFont typeface="Arial" charset="0"/>
              <a:buChar char="•"/>
            </a:pPr>
            <a:r>
              <a:rPr lang="en-US" sz="2400"/>
              <a:t>Error detection code</a:t>
            </a:r>
          </a:p>
          <a:p>
            <a:pPr lvl="2">
              <a:buFont typeface="Arial" charset="0"/>
              <a:buChar char="•"/>
            </a:pPr>
            <a:r>
              <a:rPr lang="en-US" sz="2400"/>
              <a:t>Using stop bits in transmission</a:t>
            </a:r>
          </a:p>
          <a:p>
            <a:pPr lvl="2">
              <a:buFont typeface="Arial" charset="0"/>
              <a:buChar char="•"/>
            </a:pPr>
            <a:r>
              <a:rPr lang="en-US" sz="2400"/>
              <a:t>Utilizing higher baud rate. 9600bps-38.4kps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609600"/>
            <a:ext cx="72390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Clearing all memory on </a:t>
            </a:r>
            <a:r>
              <a:rPr lang="en-US" sz="32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Pics</a:t>
            </a:r>
            <a:endParaRPr lang="en-US" sz="32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1143000" y="1447800"/>
            <a:ext cx="69342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endParaRPr lang="en-US" sz="2400"/>
          </a:p>
          <a:p>
            <a:pPr>
              <a:buFont typeface="Arial" charset="0"/>
              <a:buChar char="•"/>
            </a:pPr>
            <a:r>
              <a:rPr lang="en-US" sz="2400"/>
              <a:t>Bootloader was written over while on breadboard</a:t>
            </a:r>
          </a:p>
          <a:p>
            <a:pPr lvl="1">
              <a:buFont typeface="Arial" charset="0"/>
              <a:buChar char="•"/>
            </a:pPr>
            <a:r>
              <a:rPr lang="en-US" sz="2400"/>
              <a:t>Low quality power</a:t>
            </a:r>
          </a:p>
          <a:p>
            <a:pPr lvl="1">
              <a:buFont typeface="Arial" charset="0"/>
              <a:buChar char="•"/>
            </a:pPr>
            <a:r>
              <a:rPr lang="en-US" sz="2400"/>
              <a:t>Interference from other components</a:t>
            </a:r>
          </a:p>
          <a:p>
            <a:pPr lvl="2">
              <a:buFont typeface="Arial" charset="0"/>
              <a:buChar char="•"/>
            </a:pPr>
            <a:r>
              <a:rPr lang="en-US" sz="2400"/>
              <a:t>Overcome by:</a:t>
            </a:r>
          </a:p>
          <a:p>
            <a:pPr lvl="3">
              <a:buFont typeface="Arial" charset="0"/>
              <a:buChar char="•"/>
            </a:pPr>
            <a:r>
              <a:rPr lang="en-US" sz="2400"/>
              <a:t>Using capacitors to dampen noise</a:t>
            </a:r>
          </a:p>
          <a:p>
            <a:pPr lvl="3">
              <a:buFont typeface="Arial" charset="0"/>
              <a:buChar char="•"/>
            </a:pPr>
            <a:r>
              <a:rPr lang="en-US" sz="2400"/>
              <a:t>Separate power regulators PIC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609600"/>
            <a:ext cx="74676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Slow Servo response</a:t>
            </a:r>
            <a:endParaRPr lang="en-US" sz="32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914400" y="1447800"/>
            <a:ext cx="71628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/>
              <a:t>Noticeable on current prototype</a:t>
            </a:r>
          </a:p>
          <a:p>
            <a:pPr>
              <a:buFont typeface="Arial" charset="0"/>
              <a:buChar char="•"/>
            </a:pPr>
            <a:r>
              <a:rPr lang="en-US" sz="2400"/>
              <a:t>Caused by slow transmission</a:t>
            </a:r>
          </a:p>
          <a:p>
            <a:pPr lvl="1">
              <a:buFont typeface="Arial" charset="0"/>
              <a:buChar char="•"/>
            </a:pPr>
            <a:r>
              <a:rPr lang="en-US" sz="2400"/>
              <a:t>(Still 38.4kbps but too much time between commands)</a:t>
            </a:r>
          </a:p>
          <a:p>
            <a:pPr>
              <a:buFont typeface="Arial" charset="0"/>
              <a:buChar char="•"/>
            </a:pPr>
            <a:r>
              <a:rPr lang="en-US" sz="2400"/>
              <a:t>Will be overcome by:</a:t>
            </a:r>
          </a:p>
          <a:p>
            <a:pPr lvl="1">
              <a:buFont typeface="Arial" charset="0"/>
              <a:buChar char="•"/>
            </a:pPr>
            <a:r>
              <a:rPr lang="en-US" sz="2400"/>
              <a:t>Changing code, i.e. circular buffer routines</a:t>
            </a:r>
          </a:p>
          <a:p>
            <a:pPr lvl="1">
              <a:buFont typeface="Arial" charset="0"/>
              <a:buChar char="•"/>
            </a:pPr>
            <a:r>
              <a:rPr lang="en-US" sz="2400"/>
              <a:t>Turning off messages used in troubleshooting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228600"/>
            <a:ext cx="3276600" cy="9906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Budget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92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4927" name="TextBox 5"/>
          <p:cNvSpPr txBox="1">
            <a:spLocks noChangeArrowheads="1"/>
          </p:cNvSpPr>
          <p:nvPr/>
        </p:nvSpPr>
        <p:spPr bwMode="auto">
          <a:xfrm>
            <a:off x="1295400" y="2057400"/>
            <a:ext cx="51054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Book Antiqua" pitchFamily="18" charset="0"/>
              </a:rPr>
              <a:t>                Total Budget   = </a:t>
            </a:r>
            <a:r>
              <a:rPr lang="en-US" sz="2400" dirty="0" smtClean="0">
                <a:latin typeface="Book Antiqua" pitchFamily="18" charset="0"/>
              </a:rPr>
              <a:t>$650.00 </a:t>
            </a:r>
            <a:endParaRPr lang="en-US" sz="2400" dirty="0">
              <a:latin typeface="Book Antiqua" pitchFamily="18" charset="0"/>
            </a:endParaRPr>
          </a:p>
          <a:p>
            <a:r>
              <a:rPr lang="en-US" sz="2400" dirty="0">
                <a:latin typeface="Book Antiqua" pitchFamily="18" charset="0"/>
              </a:rPr>
              <a:t>                </a:t>
            </a:r>
            <a:r>
              <a:rPr lang="en-US" sz="2400" u="sng" dirty="0">
                <a:latin typeface="Book Antiqua" pitchFamily="18" charset="0"/>
              </a:rPr>
              <a:t>Total Cost        = </a:t>
            </a:r>
            <a:r>
              <a:rPr lang="en-US" sz="2400" u="sng" dirty="0" smtClean="0">
                <a:latin typeface="Book Antiqua" pitchFamily="18" charset="0"/>
              </a:rPr>
              <a:t>$561.27</a:t>
            </a:r>
            <a:r>
              <a:rPr lang="en-US" sz="2400" dirty="0" smtClean="0">
                <a:latin typeface="Book Antiqua" pitchFamily="18" charset="0"/>
              </a:rPr>
              <a:t> </a:t>
            </a:r>
            <a:endParaRPr lang="en-US" sz="2400" dirty="0">
              <a:latin typeface="Book Antiqua" pitchFamily="18" charset="0"/>
            </a:endParaRPr>
          </a:p>
          <a:p>
            <a:r>
              <a:rPr lang="en-US" sz="2400" dirty="0">
                <a:latin typeface="Book Antiqua" pitchFamily="18" charset="0"/>
              </a:rPr>
              <a:t>              </a:t>
            </a:r>
            <a:r>
              <a:rPr lang="en-US" sz="2400" dirty="0" smtClean="0">
                <a:latin typeface="Book Antiqua" pitchFamily="18" charset="0"/>
              </a:rPr>
              <a:t>  </a:t>
            </a:r>
            <a:r>
              <a:rPr lang="en-US" sz="2400" dirty="0">
                <a:latin typeface="Book Antiqua" pitchFamily="18" charset="0"/>
              </a:rPr>
              <a:t>Excess Funds </a:t>
            </a:r>
            <a:r>
              <a:rPr lang="en-US" sz="2400" dirty="0" smtClean="0">
                <a:latin typeface="Book Antiqua" pitchFamily="18" charset="0"/>
              </a:rPr>
              <a:t> </a:t>
            </a:r>
            <a:r>
              <a:rPr lang="en-US" sz="2400" dirty="0">
                <a:latin typeface="Book Antiqua" pitchFamily="18" charset="0"/>
              </a:rPr>
              <a:t>= </a:t>
            </a:r>
            <a:r>
              <a:rPr lang="en-US" sz="2400" dirty="0" smtClean="0">
                <a:latin typeface="Book Antiqua" pitchFamily="18" charset="0"/>
              </a:rPr>
              <a:t>$088.73</a:t>
            </a:r>
            <a:endParaRPr lang="en-US" sz="2400" dirty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  <a:p>
            <a:r>
              <a:rPr lang="en-US" dirty="0">
                <a:latin typeface="Book Antiqua" pitchFamily="18" charset="0"/>
              </a:rPr>
              <a:t>       </a:t>
            </a:r>
            <a:endParaRPr lang="en-US" dirty="0" smtClean="0">
              <a:latin typeface="Book Antiqua" pitchFamily="18" charset="0"/>
            </a:endParaRPr>
          </a:p>
          <a:p>
            <a:r>
              <a:rPr lang="en-US" dirty="0" smtClean="0">
                <a:latin typeface="Book Antiqua" pitchFamily="18" charset="0"/>
              </a:rPr>
              <a:t>                     *Itemized purchases contained in</a:t>
            </a:r>
          </a:p>
          <a:p>
            <a:r>
              <a:rPr lang="en-US" dirty="0" smtClean="0">
                <a:latin typeface="Book Antiqua" pitchFamily="18" charset="0"/>
              </a:rPr>
              <a:t>                      Final Report </a:t>
            </a:r>
          </a:p>
          <a:p>
            <a:endParaRPr lang="en-US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  <a:p>
            <a:r>
              <a:rPr lang="en-US" dirty="0" smtClean="0">
                <a:latin typeface="Book Antiqua" pitchFamily="18" charset="0"/>
              </a:rPr>
              <a:t>                    </a:t>
            </a:r>
            <a:r>
              <a:rPr lang="en-US" sz="2400" u="sng" dirty="0" smtClean="0">
                <a:latin typeface="Book Antiqua" pitchFamily="18" charset="0"/>
              </a:rPr>
              <a:t>Remaining </a:t>
            </a:r>
            <a:r>
              <a:rPr lang="en-US" sz="2400" u="sng" dirty="0">
                <a:latin typeface="Book Antiqua" pitchFamily="18" charset="0"/>
              </a:rPr>
              <a:t>Purchases </a:t>
            </a:r>
          </a:p>
          <a:p>
            <a:pPr lvl="1"/>
            <a:r>
              <a:rPr lang="en-US" sz="2400" dirty="0" smtClean="0">
                <a:latin typeface="Book Antiqua" pitchFamily="18" charset="0"/>
              </a:rPr>
              <a:t>             </a:t>
            </a:r>
          </a:p>
          <a:p>
            <a:pPr lvl="1"/>
            <a:r>
              <a:rPr lang="en-US" sz="2400" dirty="0" smtClean="0">
                <a:latin typeface="Book Antiqua" pitchFamily="18" charset="0"/>
              </a:rPr>
              <a:t>             2</a:t>
            </a:r>
            <a:r>
              <a:rPr lang="en-US" sz="2400" baseline="30000" dirty="0" smtClean="0">
                <a:latin typeface="Book Antiqua" pitchFamily="18" charset="0"/>
              </a:rPr>
              <a:t>nd</a:t>
            </a:r>
            <a:r>
              <a:rPr lang="en-US" sz="2400" dirty="0" smtClean="0">
                <a:latin typeface="Book Antiqua" pitchFamily="18" charset="0"/>
              </a:rPr>
              <a:t> LCD Screen</a:t>
            </a:r>
            <a:endParaRPr lang="en-US" sz="24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609600"/>
            <a:ext cx="49530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Summary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838200" y="1752600"/>
            <a:ext cx="7086600" cy="4800600"/>
          </a:xfrm>
          <a:prstGeom prst="rect">
            <a:avLst/>
          </a:prstGeo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ln w="6350"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Motors currently operate desired sweeps with adjustable step increments of 0.5</a:t>
            </a: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° - 90°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180° X-Y rotation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90°   X-Z rotation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Infrared currently has a range of 2meters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LabVIEW is programmed to do the following: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Adjust the step size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Adjust the step time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Display real time polar plots of S12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Display a normalized polar plot of the entire sweep</a:t>
            </a:r>
          </a:p>
          <a:p>
            <a:pPr fontAlgn="auto">
              <a:spcAft>
                <a:spcPts val="0"/>
              </a:spcAft>
              <a:defRPr/>
            </a:pP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Base structure is complete and ready for placement within the anechoic chamber</a:t>
            </a:r>
          </a:p>
          <a:p>
            <a:pPr fontAlgn="auto">
              <a:spcAft>
                <a:spcPts val="0"/>
              </a:spcAft>
              <a:defRPr/>
            </a:pPr>
            <a:endParaRPr lang="en-US" sz="2000" b="1" dirty="0">
              <a:ln w="6350"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371600" y="228600"/>
            <a:ext cx="6324600" cy="5486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Questions?</a:t>
            </a: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3733800"/>
            <a:ext cx="49530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Thank You for your time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780463" cy="656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44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44000" cy="661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33400"/>
            <a:ext cx="8382000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Base Structure</a:t>
            </a:r>
            <a:endParaRPr lang="en-US" sz="28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342900" indent="-342900">
              <a:buFontTx/>
              <a:buAutoNum type="arabicPeriod" startAt="2"/>
              <a:defRPr/>
            </a:pPr>
            <a:endParaRPr lang="en-US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342900" indent="-342900">
              <a:defRPr/>
            </a:pPr>
            <a:endParaRPr lang="en-US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r>
              <a:rPr lang="en-US" dirty="0"/>
              <a:t> </a:t>
            </a:r>
          </a:p>
          <a:p>
            <a:pPr>
              <a:defRPr/>
            </a:pPr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Materials</a:t>
            </a:r>
            <a:endParaRPr lang="en-US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Frame constructed of 80/20 aluminum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Rigid 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Easy to modify</a:t>
            </a:r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 </a:t>
            </a:r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Construction</a:t>
            </a:r>
            <a:endParaRPr lang="en-US" sz="2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US" sz="21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Weight of shaft supported by frame to prevent excessive wear 	and tear on servo.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21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90º rotation controlled by timing belt to eliminate slip</a:t>
            </a:r>
          </a:p>
          <a:p>
            <a:pPr lvl="1">
              <a:defRPr/>
            </a:pPr>
            <a:endParaRPr lang="en-US" sz="2100" dirty="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4953000" cy="1143000"/>
          </a:xfrm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cap="none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Base </a:t>
            </a:r>
            <a:br>
              <a:rPr lang="en-US" sz="3600" cap="none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cap="none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Construction</a:t>
            </a:r>
            <a:endParaRPr lang="en-US" sz="3600" cap="none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0"/>
            <a:ext cx="410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87886" y="1455314"/>
            <a:ext cx="6492029" cy="3886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14400"/>
            <a:ext cx="878333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1368</TotalTime>
  <Words>299</Words>
  <Application>Microsoft Office PowerPoint</Application>
  <PresentationFormat>On-screen Show (4:3)</PresentationFormat>
  <Paragraphs>123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Apex</vt:lpstr>
      <vt:lpstr>Infrared controlled Antenna Micro-Positioning system</vt:lpstr>
      <vt:lpstr>Slide 2</vt:lpstr>
      <vt:lpstr>Slide 3</vt:lpstr>
      <vt:lpstr>Slide 4</vt:lpstr>
      <vt:lpstr>Slide 5</vt:lpstr>
      <vt:lpstr>Slide 6</vt:lpstr>
      <vt:lpstr>Base  Construction</vt:lpstr>
      <vt:lpstr>Slide 8</vt:lpstr>
      <vt:lpstr>Slide 9</vt:lpstr>
      <vt:lpstr>Slide 10</vt:lpstr>
      <vt:lpstr>Testing and evaluation</vt:lpstr>
      <vt:lpstr>Slide 12</vt:lpstr>
      <vt:lpstr>Problems Encountered</vt:lpstr>
      <vt:lpstr>Pololu Control Protocol</vt:lpstr>
      <vt:lpstr>Data transmission</vt:lpstr>
      <vt:lpstr>Clearing all memory on Pics</vt:lpstr>
      <vt:lpstr>Slow Servo response</vt:lpstr>
      <vt:lpstr>Budget</vt:lpstr>
      <vt:lpstr>Summary</vt:lpstr>
      <vt:lpstr>Questions?    </vt:lpstr>
      <vt:lpstr>Thank You for your time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Optically controlled Antenna Positioning system</dc:title>
  <dc:creator>michael.weisz</dc:creator>
  <cp:lastModifiedBy>daniel.hanson</cp:lastModifiedBy>
  <cp:revision>112</cp:revision>
  <dcterms:created xsi:type="dcterms:W3CDTF">2009-12-06T19:48:32Z</dcterms:created>
  <dcterms:modified xsi:type="dcterms:W3CDTF">2010-05-12T15:52:52Z</dcterms:modified>
</cp:coreProperties>
</file>